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1DB323-9519-409D-8FA9-08426627B419}" v="1" dt="2021-01-19T08:35:21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eniyzhuck" userId="TaLegZyWn4dBNIjb/QXG/QDoKtuY8iD94VmrbsH7VJs=" providerId="None" clId="Web-{CC1DB323-9519-409D-8FA9-08426627B419}"/>
    <pc:docChg chg="modSld">
      <pc:chgData name="arseniyzhuck" userId="TaLegZyWn4dBNIjb/QXG/QDoKtuY8iD94VmrbsH7VJs=" providerId="None" clId="Web-{CC1DB323-9519-409D-8FA9-08426627B419}" dt="2021-01-19T08:35:21.309" v="0" actId="14100"/>
      <pc:docMkLst>
        <pc:docMk/>
      </pc:docMkLst>
      <pc:sldChg chg="modSp">
        <pc:chgData name="arseniyzhuck" userId="TaLegZyWn4dBNIjb/QXG/QDoKtuY8iD94VmrbsH7VJs=" providerId="None" clId="Web-{CC1DB323-9519-409D-8FA9-08426627B419}" dt="2021-01-19T08:35:21.309" v="0" actId="14100"/>
        <pc:sldMkLst>
          <pc:docMk/>
          <pc:sldMk cId="0" sldId="278"/>
        </pc:sldMkLst>
        <pc:spChg chg="mod">
          <ac:chgData name="arseniyzhuck" userId="TaLegZyWn4dBNIjb/QXG/QDoKtuY8iD94VmrbsH7VJs=" providerId="None" clId="Web-{CC1DB323-9519-409D-8FA9-08426627B419}" dt="2021-01-19T08:35:21.309" v="0" actId="14100"/>
          <ac:spMkLst>
            <pc:docMk/>
            <pc:sldMk cId="0" sldId="278"/>
            <ac:spMk id="14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099640" cy="433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5852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7097400" y="136800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62000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5852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7097400" y="3085560"/>
            <a:ext cx="26078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20000" y="216000"/>
            <a:ext cx="8099640" cy="4338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770440" y="308556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20000" y="58680"/>
            <a:ext cx="80996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770440" y="1368000"/>
            <a:ext cx="39524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620000" y="3085560"/>
            <a:ext cx="8099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>
          <a:blip r:embed="rId14"/>
          <a:stretch/>
        </p:blipFill>
        <p:spPr>
          <a:xfrm>
            <a:off x="0" y="0"/>
            <a:ext cx="10085400" cy="56696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9640" cy="9356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/>
          <p:cNvPicPr/>
          <p:nvPr/>
        </p:nvPicPr>
        <p:blipFill>
          <a:blip r:embed="rId14"/>
          <a:stretch/>
        </p:blipFill>
        <p:spPr>
          <a:xfrm>
            <a:off x="0" y="0"/>
            <a:ext cx="10085400" cy="5669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9640" cy="9356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09964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300" b="0" strike="noStrike" spc="-1">
                <a:solidFill>
                  <a:srgbClr val="050505"/>
                </a:solidFill>
                <a:latin typeface="Times New Roman"/>
              </a:rPr>
              <a:t>Инструменты проектирования информационных систем</a:t>
            </a:r>
            <a:endParaRPr lang="ru-RU" sz="33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1620000" y="1368000"/>
            <a:ext cx="809964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3200" b="0" strike="noStrike" spc="-1">
                <a:latin typeface="Times New Roman"/>
              </a:rPr>
              <a:t>Лекция 1. Архитектура информационных систем</a:t>
            </a: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05" name="Рисунок 104"/>
          <p:cNvPicPr/>
          <p:nvPr/>
        </p:nvPicPr>
        <p:blipFill>
          <a:blip r:embed="rId2"/>
          <a:stretch/>
        </p:blipFill>
        <p:spPr>
          <a:xfrm>
            <a:off x="1620000" y="1048680"/>
            <a:ext cx="8243640" cy="283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07" name="Рисунок 106"/>
          <p:cNvPicPr/>
          <p:nvPr/>
        </p:nvPicPr>
        <p:blipFill>
          <a:blip r:embed="rId2"/>
          <a:stretch/>
        </p:blipFill>
        <p:spPr>
          <a:xfrm>
            <a:off x="1584000" y="864000"/>
            <a:ext cx="8198280" cy="249876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2016000" y="3456000"/>
            <a:ext cx="66740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Классификация по степени структурированности задачи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2016000" y="3901680"/>
            <a:ext cx="6578280" cy="16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Классификация по степени функциональному признаку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производственные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системы маркетинга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финансовые и учетные системы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системы кадров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и т.д.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11" name="Рисунок 110"/>
          <p:cNvPicPr/>
          <p:nvPr/>
        </p:nvPicPr>
        <p:blipFill>
          <a:blip r:embed="rId2"/>
          <a:stretch/>
        </p:blipFill>
        <p:spPr>
          <a:xfrm>
            <a:off x="3384000" y="1008000"/>
            <a:ext cx="4595040" cy="437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2160000" y="936000"/>
            <a:ext cx="478728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Классификация по уровням управления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операционный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функциональный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стратегический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2124360" y="2125800"/>
            <a:ext cx="452988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Операционный уровень управления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СИСТЕМЫ ОБРАБОТКИ ОПЕРАЦИЙ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(transaction processing systems − TPS)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115" name="Рисунок 114"/>
          <p:cNvPicPr/>
          <p:nvPr/>
        </p:nvPicPr>
        <p:blipFill>
          <a:blip r:embed="rId2"/>
          <a:stretch/>
        </p:blipFill>
        <p:spPr>
          <a:xfrm>
            <a:off x="1742760" y="3302640"/>
            <a:ext cx="7328880" cy="231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2160000" y="936000"/>
            <a:ext cx="559044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Manager Information System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Системы поддержки принятия решений (СППР)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Executive support system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2185200" y="1949760"/>
            <a:ext cx="650808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ИС организационного управления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ИС автоматизированного проектирования (САПР)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ИС управления технологическими процессами (АСУТП)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Корпоративные ИС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528000" y="1118160"/>
            <a:ext cx="5069880" cy="341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Функциональные подсистемы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планирование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управление качеством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управление пресоналом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			...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- Обеспечивающие подсистемы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информационное обеспечение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программное обеспечение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техническое/аппаратное обеспечение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организационное обеспечение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метрологическое обеспечение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правовое обеспечение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лингвистическое обеспечение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математическое обеспечение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22" name="Рисунок 121"/>
          <p:cNvPicPr/>
          <p:nvPr/>
        </p:nvPicPr>
        <p:blipFill>
          <a:blip r:embed="rId2"/>
          <a:stretch/>
        </p:blipFill>
        <p:spPr>
          <a:xfrm>
            <a:off x="1665360" y="1080000"/>
            <a:ext cx="7982280" cy="400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24" name="Рисунок 123"/>
          <p:cNvPicPr/>
          <p:nvPr/>
        </p:nvPicPr>
        <p:blipFill>
          <a:blip r:embed="rId2"/>
          <a:stretch/>
        </p:blipFill>
        <p:spPr>
          <a:xfrm>
            <a:off x="1656000" y="884160"/>
            <a:ext cx="8198280" cy="278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26" name="Рисунок 125"/>
          <p:cNvPicPr/>
          <p:nvPr/>
        </p:nvPicPr>
        <p:blipFill>
          <a:blip r:embed="rId2"/>
          <a:stretch/>
        </p:blipFill>
        <p:spPr>
          <a:xfrm>
            <a:off x="1742400" y="1080000"/>
            <a:ext cx="4089240" cy="4517640"/>
          </a:xfrm>
          <a:prstGeom prst="rect">
            <a:avLst/>
          </a:prstGeom>
          <a:ln>
            <a:noFill/>
          </a:ln>
        </p:spPr>
      </p:pic>
      <p:pic>
        <p:nvPicPr>
          <p:cNvPr id="127" name="Рисунок 126"/>
          <p:cNvPicPr/>
          <p:nvPr/>
        </p:nvPicPr>
        <p:blipFill>
          <a:blip r:embed="rId3"/>
          <a:stretch/>
        </p:blipFill>
        <p:spPr>
          <a:xfrm>
            <a:off x="5832000" y="1080000"/>
            <a:ext cx="4103640" cy="1559880"/>
          </a:xfrm>
          <a:prstGeom prst="rect">
            <a:avLst/>
          </a:prstGeom>
          <a:ln>
            <a:noFill/>
          </a:ln>
        </p:spPr>
      </p:pic>
      <p:pic>
        <p:nvPicPr>
          <p:cNvPr id="128" name="Рисунок 127"/>
          <p:cNvPicPr/>
          <p:nvPr/>
        </p:nvPicPr>
        <p:blipFill>
          <a:blip r:embed="rId4"/>
          <a:stretch/>
        </p:blipFill>
        <p:spPr>
          <a:xfrm>
            <a:off x="5815440" y="2808000"/>
            <a:ext cx="4120200" cy="161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2880000" y="1152000"/>
            <a:ext cx="3827880" cy="239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Пользователи ИС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случайный пользователь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потребитель информации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обслуживающий персонал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IT-поддержка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администратор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системный программист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прикладной программист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latin typeface="Arial"/>
              </a:rPr>
              <a:t>	- бизнес-аналитик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300" b="0" strike="noStrike" spc="-1">
                <a:solidFill>
                  <a:srgbClr val="050505"/>
                </a:solidFill>
                <a:latin typeface="Times New Roman"/>
              </a:rPr>
              <a:t>Учебные вопросы</a:t>
            </a:r>
            <a:endParaRPr lang="ru-RU" sz="33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620000" y="1368000"/>
            <a:ext cx="809964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6000"/>
          </a:bodyPr>
          <a:lstStyle/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Введение в дисциплину. Терминология и документация.</a:t>
            </a:r>
            <a:endParaRPr lang="ru-RU" sz="24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Понятие архитектуры ИС. Типы архитектур. Программное Обеспечение и Функциональные Компоненты ИС.</a:t>
            </a:r>
            <a:endParaRPr lang="ru-RU" sz="24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Платформенная архитектура ИС. Понятие и классификация архитектурных стилей</a:t>
            </a:r>
            <a:endParaRPr lang="ru-RU" sz="24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1791720" y="1151640"/>
            <a:ext cx="6560280" cy="858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ru-RU" sz="1800" b="0" strike="noStrike" spc="-1">
                <a:latin typeface="Arial"/>
              </a:rPr>
              <a:t>Архитектура информационной системы – концепция,</a:t>
            </a:r>
          </a:p>
          <a:p>
            <a:r>
              <a:rPr lang="ru-RU" sz="1800" b="0" strike="noStrike" spc="-1">
                <a:latin typeface="Arial"/>
              </a:rPr>
              <a:t>определяющая модель, структуру, выполняемые функции и</a:t>
            </a:r>
          </a:p>
          <a:p>
            <a:r>
              <a:rPr lang="ru-RU" sz="1800" b="0" strike="noStrike" spc="-1">
                <a:latin typeface="Arial"/>
              </a:rPr>
              <a:t>взаимосвязь компонентов информационной системы.</a:t>
            </a:r>
          </a:p>
        </p:txBody>
      </p:sp>
      <p:pic>
        <p:nvPicPr>
          <p:cNvPr id="133" name="Рисунок 132"/>
          <p:cNvPicPr/>
          <p:nvPr/>
        </p:nvPicPr>
        <p:blipFill>
          <a:blip r:embed="rId2"/>
          <a:stretch/>
        </p:blipFill>
        <p:spPr>
          <a:xfrm>
            <a:off x="1872000" y="2006640"/>
            <a:ext cx="6696000" cy="2241360"/>
          </a:xfrm>
          <a:prstGeom prst="rect">
            <a:avLst/>
          </a:prstGeom>
          <a:ln>
            <a:noFill/>
          </a:ln>
        </p:spPr>
      </p:pic>
      <p:pic>
        <p:nvPicPr>
          <p:cNvPr id="134" name="Рисунок 133"/>
          <p:cNvPicPr/>
          <p:nvPr/>
        </p:nvPicPr>
        <p:blipFill>
          <a:blip r:embed="rId3"/>
          <a:stretch/>
        </p:blipFill>
        <p:spPr>
          <a:xfrm>
            <a:off x="2700000" y="4163760"/>
            <a:ext cx="5256000" cy="137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6" name="Рисунок 135"/>
          <p:cNvPicPr/>
          <p:nvPr/>
        </p:nvPicPr>
        <p:blipFill>
          <a:blip r:embed="rId2"/>
          <a:stretch/>
        </p:blipFill>
        <p:spPr>
          <a:xfrm>
            <a:off x="3492000" y="1368000"/>
            <a:ext cx="4441680" cy="352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8" name="Рисунок 137"/>
          <p:cNvPicPr/>
          <p:nvPr/>
        </p:nvPicPr>
        <p:blipFill>
          <a:blip r:embed="rId2"/>
          <a:stretch/>
        </p:blipFill>
        <p:spPr>
          <a:xfrm>
            <a:off x="1800000" y="1151640"/>
            <a:ext cx="7626960" cy="354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2391036" y="1044000"/>
            <a:ext cx="6053484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ru-RU" sz="1800" b="0" strike="noStrike" spc="-1">
                <a:latin typeface="Arial"/>
              </a:rPr>
              <a:t>МакроАрхитектура - </a:t>
            </a:r>
          </a:p>
          <a:p>
            <a:r>
              <a:rPr lang="ru-RU" sz="1800" b="0" strike="noStrike" spc="-1">
                <a:latin typeface="Arial"/>
              </a:rPr>
              <a:t>	- IT — инфраструктура, представление данных,</a:t>
            </a:r>
          </a:p>
          <a:p>
            <a:r>
              <a:rPr lang="ru-RU" sz="1800" b="0" strike="noStrike" spc="-1">
                <a:latin typeface="Arial"/>
              </a:rPr>
              <a:t>	интеграция программных модулей</a:t>
            </a:r>
          </a:p>
          <a:p>
            <a:r>
              <a:rPr lang="ru-RU" sz="1800" b="0" strike="noStrike" spc="-1">
                <a:latin typeface="Arial"/>
              </a:rPr>
              <a:t>МикроАрхитектура</a:t>
            </a:r>
          </a:p>
          <a:p>
            <a:r>
              <a:rPr lang="ru-RU" sz="1800" b="0" strike="noStrike" spc="-1">
                <a:latin typeface="Arial"/>
              </a:rPr>
              <a:t>	- архитектура программных модулей</a:t>
            </a:r>
          </a:p>
        </p:txBody>
      </p:sp>
      <p:pic>
        <p:nvPicPr>
          <p:cNvPr id="141" name="Рисунок 140"/>
          <p:cNvPicPr/>
          <p:nvPr/>
        </p:nvPicPr>
        <p:blipFill>
          <a:blip r:embed="rId2"/>
          <a:stretch/>
        </p:blipFill>
        <p:spPr>
          <a:xfrm>
            <a:off x="2016000" y="2808000"/>
            <a:ext cx="6652800" cy="166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43" name="Рисунок 142"/>
          <p:cNvPicPr/>
          <p:nvPr/>
        </p:nvPicPr>
        <p:blipFill>
          <a:blip r:embed="rId2"/>
          <a:stretch/>
        </p:blipFill>
        <p:spPr>
          <a:xfrm>
            <a:off x="1656000" y="1080000"/>
            <a:ext cx="5112000" cy="2016360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143"/>
          <p:cNvPicPr/>
          <p:nvPr/>
        </p:nvPicPr>
        <p:blipFill>
          <a:blip r:embed="rId3"/>
          <a:stretch/>
        </p:blipFill>
        <p:spPr>
          <a:xfrm>
            <a:off x="4469040" y="3096360"/>
            <a:ext cx="5538960" cy="239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46" name="Рисунок 145"/>
          <p:cNvPicPr/>
          <p:nvPr/>
        </p:nvPicPr>
        <p:blipFill>
          <a:blip r:embed="rId2"/>
          <a:stretch/>
        </p:blipFill>
        <p:spPr>
          <a:xfrm>
            <a:off x="1574640" y="1080000"/>
            <a:ext cx="5121360" cy="2393640"/>
          </a:xfrm>
          <a:prstGeom prst="rect">
            <a:avLst/>
          </a:prstGeom>
          <a:ln>
            <a:noFill/>
          </a:ln>
        </p:spPr>
      </p:pic>
      <p:pic>
        <p:nvPicPr>
          <p:cNvPr id="147" name="Рисунок 146"/>
          <p:cNvPicPr/>
          <p:nvPr/>
        </p:nvPicPr>
        <p:blipFill>
          <a:blip r:embed="rId3"/>
          <a:stretch/>
        </p:blipFill>
        <p:spPr>
          <a:xfrm>
            <a:off x="4320000" y="3528000"/>
            <a:ext cx="5697360" cy="202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49" name="Рисунок 148"/>
          <p:cNvPicPr/>
          <p:nvPr/>
        </p:nvPicPr>
        <p:blipFill>
          <a:blip r:embed="rId2"/>
          <a:stretch/>
        </p:blipFill>
        <p:spPr>
          <a:xfrm>
            <a:off x="1584000" y="1080000"/>
            <a:ext cx="4392000" cy="3199320"/>
          </a:xfrm>
          <a:prstGeom prst="rect">
            <a:avLst/>
          </a:prstGeom>
          <a:ln>
            <a:noFill/>
          </a:ln>
        </p:spPr>
      </p:pic>
      <p:pic>
        <p:nvPicPr>
          <p:cNvPr id="150" name="Рисунок 149"/>
          <p:cNvPicPr/>
          <p:nvPr/>
        </p:nvPicPr>
        <p:blipFill>
          <a:blip r:embed="rId3"/>
          <a:stretch/>
        </p:blipFill>
        <p:spPr>
          <a:xfrm>
            <a:off x="5896440" y="1080000"/>
            <a:ext cx="3967560" cy="180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52" name="Рисунок 151"/>
          <p:cNvPicPr/>
          <p:nvPr/>
        </p:nvPicPr>
        <p:blipFill>
          <a:blip r:embed="rId2"/>
          <a:stretch/>
        </p:blipFill>
        <p:spPr>
          <a:xfrm>
            <a:off x="1584000" y="1080000"/>
            <a:ext cx="4234320" cy="3456000"/>
          </a:xfrm>
          <a:prstGeom prst="rect">
            <a:avLst/>
          </a:prstGeom>
          <a:ln>
            <a:noFill/>
          </a:ln>
        </p:spPr>
      </p:pic>
      <p:pic>
        <p:nvPicPr>
          <p:cNvPr id="153" name="Рисунок 152"/>
          <p:cNvPicPr/>
          <p:nvPr/>
        </p:nvPicPr>
        <p:blipFill>
          <a:blip r:embed="rId3"/>
          <a:stretch/>
        </p:blipFill>
        <p:spPr>
          <a:xfrm>
            <a:off x="5667480" y="1097640"/>
            <a:ext cx="4402440" cy="3006360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153"/>
          <p:cNvPicPr/>
          <p:nvPr/>
        </p:nvPicPr>
        <p:blipFill>
          <a:blip r:embed="rId4"/>
          <a:stretch/>
        </p:blipFill>
        <p:spPr>
          <a:xfrm>
            <a:off x="5818320" y="4057920"/>
            <a:ext cx="4251600" cy="40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56" name="Рисунок 155"/>
          <p:cNvPicPr/>
          <p:nvPr/>
        </p:nvPicPr>
        <p:blipFill>
          <a:blip r:embed="rId2"/>
          <a:stretch/>
        </p:blipFill>
        <p:spPr>
          <a:xfrm>
            <a:off x="1604160" y="1080000"/>
            <a:ext cx="4183200" cy="3726000"/>
          </a:xfrm>
          <a:prstGeom prst="rect">
            <a:avLst/>
          </a:prstGeom>
          <a:ln>
            <a:noFill/>
          </a:ln>
        </p:spPr>
      </p:pic>
      <p:pic>
        <p:nvPicPr>
          <p:cNvPr id="157" name="Рисунок 156"/>
          <p:cNvPicPr/>
          <p:nvPr/>
        </p:nvPicPr>
        <p:blipFill>
          <a:blip r:embed="rId3"/>
          <a:stretch/>
        </p:blipFill>
        <p:spPr>
          <a:xfrm>
            <a:off x="5736240" y="1080000"/>
            <a:ext cx="4199760" cy="2381760"/>
          </a:xfrm>
          <a:prstGeom prst="rect">
            <a:avLst/>
          </a:prstGeom>
          <a:ln>
            <a:noFill/>
          </a:ln>
        </p:spPr>
      </p:pic>
      <p:pic>
        <p:nvPicPr>
          <p:cNvPr id="158" name="Рисунок 157"/>
          <p:cNvPicPr/>
          <p:nvPr/>
        </p:nvPicPr>
        <p:blipFill>
          <a:blip r:embed="rId4"/>
          <a:stretch/>
        </p:blipFill>
        <p:spPr>
          <a:xfrm>
            <a:off x="5729040" y="3379680"/>
            <a:ext cx="4170960" cy="228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Понятие архитектуры ИС. Типы архитектур. ПО и ФК ИС.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60" name="Рисунок 159"/>
          <p:cNvPicPr/>
          <p:nvPr/>
        </p:nvPicPr>
        <p:blipFill>
          <a:blip r:embed="rId2"/>
          <a:stretch/>
        </p:blipFill>
        <p:spPr>
          <a:xfrm>
            <a:off x="1627920" y="1098720"/>
            <a:ext cx="4132080" cy="4157280"/>
          </a:xfrm>
          <a:prstGeom prst="rect">
            <a:avLst/>
          </a:prstGeom>
          <a:ln>
            <a:noFill/>
          </a:ln>
        </p:spPr>
      </p:pic>
      <p:pic>
        <p:nvPicPr>
          <p:cNvPr id="161" name="Рисунок 160"/>
          <p:cNvPicPr/>
          <p:nvPr/>
        </p:nvPicPr>
        <p:blipFill>
          <a:blip r:embed="rId3"/>
          <a:stretch/>
        </p:blipFill>
        <p:spPr>
          <a:xfrm>
            <a:off x="5760000" y="1008000"/>
            <a:ext cx="3936960" cy="459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Введение в дисциплину. Терминология и документация.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83" name="Рисунок 82"/>
          <p:cNvPicPr/>
          <p:nvPr/>
        </p:nvPicPr>
        <p:blipFill>
          <a:blip r:embed="rId2"/>
          <a:stretch/>
        </p:blipFill>
        <p:spPr>
          <a:xfrm>
            <a:off x="1706040" y="1368000"/>
            <a:ext cx="3909600" cy="4010760"/>
          </a:xfrm>
          <a:prstGeom prst="rect">
            <a:avLst/>
          </a:prstGeom>
          <a:ln>
            <a:noFill/>
          </a:ln>
        </p:spPr>
      </p:pic>
      <p:pic>
        <p:nvPicPr>
          <p:cNvPr id="84" name="Рисунок 83"/>
          <p:cNvPicPr/>
          <p:nvPr/>
        </p:nvPicPr>
        <p:blipFill>
          <a:blip r:embed="rId3"/>
          <a:stretch/>
        </p:blipFill>
        <p:spPr>
          <a:xfrm>
            <a:off x="5688000" y="1368000"/>
            <a:ext cx="4103640" cy="1708920"/>
          </a:xfrm>
          <a:prstGeom prst="rect">
            <a:avLst/>
          </a:prstGeom>
          <a:ln>
            <a:noFill/>
          </a:ln>
        </p:spPr>
      </p:pic>
      <p:pic>
        <p:nvPicPr>
          <p:cNvPr id="85" name="Рисунок 84"/>
          <p:cNvPicPr/>
          <p:nvPr/>
        </p:nvPicPr>
        <p:blipFill>
          <a:blip r:embed="rId4"/>
          <a:stretch/>
        </p:blipFill>
        <p:spPr>
          <a:xfrm>
            <a:off x="5760000" y="3060720"/>
            <a:ext cx="4099320" cy="147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Платформенная архитектура ИС. Понятие и классификация архитектурных стилей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63" name="Рисунок 162"/>
          <p:cNvPicPr/>
          <p:nvPr/>
        </p:nvPicPr>
        <p:blipFill>
          <a:blip r:embed="rId2"/>
          <a:stretch/>
        </p:blipFill>
        <p:spPr>
          <a:xfrm>
            <a:off x="1591560" y="998280"/>
            <a:ext cx="4240440" cy="1153080"/>
          </a:xfrm>
          <a:prstGeom prst="rect">
            <a:avLst/>
          </a:prstGeom>
          <a:ln>
            <a:noFill/>
          </a:ln>
        </p:spPr>
      </p:pic>
      <p:pic>
        <p:nvPicPr>
          <p:cNvPr id="164" name="Рисунок 163"/>
          <p:cNvPicPr/>
          <p:nvPr/>
        </p:nvPicPr>
        <p:blipFill>
          <a:blip r:embed="rId3"/>
          <a:stretch/>
        </p:blipFill>
        <p:spPr>
          <a:xfrm>
            <a:off x="1628640" y="2221920"/>
            <a:ext cx="4203360" cy="2680560"/>
          </a:xfrm>
          <a:prstGeom prst="rect">
            <a:avLst/>
          </a:prstGeom>
          <a:ln>
            <a:noFill/>
          </a:ln>
        </p:spPr>
      </p:pic>
      <p:sp>
        <p:nvSpPr>
          <p:cNvPr id="165" name="TextShape 2"/>
          <p:cNvSpPr txBox="1"/>
          <p:nvPr/>
        </p:nvSpPr>
        <p:spPr>
          <a:xfrm>
            <a:off x="5832000" y="1053720"/>
            <a:ext cx="4248720" cy="89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ru-RU" sz="1800" b="0" strike="noStrike" spc="-1">
                <a:latin typeface="Arial"/>
              </a:rPr>
              <a:t>Достоинства централизованной</a:t>
            </a:r>
          </a:p>
          <a:p>
            <a:r>
              <a:rPr lang="ru-RU" sz="1800" b="0" strike="noStrike" spc="-1">
                <a:latin typeface="Arial"/>
              </a:rPr>
              <a:t>	- отсутствие необходимости администрирования рабочих мест;</a:t>
            </a:r>
          </a:p>
        </p:txBody>
      </p:sp>
      <p:pic>
        <p:nvPicPr>
          <p:cNvPr id="166" name="Рисунок 165"/>
          <p:cNvPicPr/>
          <p:nvPr/>
        </p:nvPicPr>
        <p:blipFill>
          <a:blip r:embed="rId4"/>
          <a:stretch/>
        </p:blipFill>
        <p:spPr>
          <a:xfrm>
            <a:off x="5760000" y="1863360"/>
            <a:ext cx="4127760" cy="144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Платформенная архитектура ИС. Понятие и классификация архитектурных стилей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68" name="Рисунок 167"/>
          <p:cNvPicPr/>
          <p:nvPr/>
        </p:nvPicPr>
        <p:blipFill>
          <a:blip r:embed="rId2"/>
          <a:stretch/>
        </p:blipFill>
        <p:spPr>
          <a:xfrm>
            <a:off x="1615320" y="1038960"/>
            <a:ext cx="4000680" cy="401400"/>
          </a:xfrm>
          <a:prstGeom prst="rect">
            <a:avLst/>
          </a:prstGeom>
          <a:ln>
            <a:noFill/>
          </a:ln>
        </p:spPr>
      </p:pic>
      <p:pic>
        <p:nvPicPr>
          <p:cNvPr id="169" name="Рисунок 168"/>
          <p:cNvPicPr/>
          <p:nvPr/>
        </p:nvPicPr>
        <p:blipFill>
          <a:blip r:embed="rId3"/>
          <a:stretch/>
        </p:blipFill>
        <p:spPr>
          <a:xfrm>
            <a:off x="1584000" y="1404000"/>
            <a:ext cx="4024440" cy="2215800"/>
          </a:xfrm>
          <a:prstGeom prst="rect">
            <a:avLst/>
          </a:prstGeom>
          <a:ln>
            <a:noFill/>
          </a:ln>
        </p:spPr>
      </p:pic>
      <p:pic>
        <p:nvPicPr>
          <p:cNvPr id="170" name="Рисунок 169"/>
          <p:cNvPicPr/>
          <p:nvPr/>
        </p:nvPicPr>
        <p:blipFill>
          <a:blip r:embed="rId4"/>
          <a:stretch/>
        </p:blipFill>
        <p:spPr>
          <a:xfrm>
            <a:off x="1615320" y="3738960"/>
            <a:ext cx="3856680" cy="1521720"/>
          </a:xfrm>
          <a:prstGeom prst="rect">
            <a:avLst/>
          </a:prstGeom>
          <a:ln>
            <a:noFill/>
          </a:ln>
        </p:spPr>
      </p:pic>
      <p:pic>
        <p:nvPicPr>
          <p:cNvPr id="171" name="Рисунок 170"/>
          <p:cNvPicPr/>
          <p:nvPr/>
        </p:nvPicPr>
        <p:blipFill>
          <a:blip r:embed="rId5"/>
          <a:stretch/>
        </p:blipFill>
        <p:spPr>
          <a:xfrm>
            <a:off x="5608440" y="1011960"/>
            <a:ext cx="4327560" cy="1148040"/>
          </a:xfrm>
          <a:prstGeom prst="rect">
            <a:avLst/>
          </a:prstGeom>
          <a:ln>
            <a:noFill/>
          </a:ln>
        </p:spPr>
      </p:pic>
      <p:pic>
        <p:nvPicPr>
          <p:cNvPr id="172" name="Рисунок 171"/>
          <p:cNvPicPr/>
          <p:nvPr/>
        </p:nvPicPr>
        <p:blipFill>
          <a:blip r:embed="rId6"/>
          <a:stretch/>
        </p:blipFill>
        <p:spPr>
          <a:xfrm>
            <a:off x="5558760" y="2664000"/>
            <a:ext cx="4377240" cy="174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Платформенная архитектура ИС. Понятие и классификация архитектурных стилей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74" name="Рисунок 173"/>
          <p:cNvPicPr/>
          <p:nvPr/>
        </p:nvPicPr>
        <p:blipFill>
          <a:blip r:embed="rId2"/>
          <a:stretch/>
        </p:blipFill>
        <p:spPr>
          <a:xfrm>
            <a:off x="1632240" y="1116000"/>
            <a:ext cx="4111560" cy="1044000"/>
          </a:xfrm>
          <a:prstGeom prst="rect">
            <a:avLst/>
          </a:prstGeom>
          <a:ln>
            <a:noFill/>
          </a:ln>
        </p:spPr>
      </p:pic>
      <p:pic>
        <p:nvPicPr>
          <p:cNvPr id="175" name="Рисунок 174"/>
          <p:cNvPicPr/>
          <p:nvPr/>
        </p:nvPicPr>
        <p:blipFill>
          <a:blip r:embed="rId3"/>
          <a:stretch/>
        </p:blipFill>
        <p:spPr>
          <a:xfrm>
            <a:off x="1639440" y="2121840"/>
            <a:ext cx="4156560" cy="1669680"/>
          </a:xfrm>
          <a:prstGeom prst="rect">
            <a:avLst/>
          </a:prstGeom>
          <a:ln>
            <a:noFill/>
          </a:ln>
        </p:spPr>
      </p:pic>
      <p:pic>
        <p:nvPicPr>
          <p:cNvPr id="176" name="Рисунок 175"/>
          <p:cNvPicPr/>
          <p:nvPr/>
        </p:nvPicPr>
        <p:blipFill>
          <a:blip r:embed="rId4"/>
          <a:stretch/>
        </p:blipFill>
        <p:spPr>
          <a:xfrm>
            <a:off x="1555200" y="3854880"/>
            <a:ext cx="4204800" cy="1700640"/>
          </a:xfrm>
          <a:prstGeom prst="rect">
            <a:avLst/>
          </a:prstGeom>
          <a:ln>
            <a:noFill/>
          </a:ln>
        </p:spPr>
      </p:pic>
      <p:pic>
        <p:nvPicPr>
          <p:cNvPr id="177" name="Рисунок 176"/>
          <p:cNvPicPr/>
          <p:nvPr/>
        </p:nvPicPr>
        <p:blipFill>
          <a:blip r:embed="rId5"/>
          <a:stretch/>
        </p:blipFill>
        <p:spPr>
          <a:xfrm>
            <a:off x="5688000" y="1011960"/>
            <a:ext cx="4067640" cy="1292040"/>
          </a:xfrm>
          <a:prstGeom prst="rect">
            <a:avLst/>
          </a:prstGeom>
          <a:ln>
            <a:noFill/>
          </a:ln>
        </p:spPr>
      </p:pic>
      <p:pic>
        <p:nvPicPr>
          <p:cNvPr id="178" name="Рисунок 177"/>
          <p:cNvPicPr/>
          <p:nvPr/>
        </p:nvPicPr>
        <p:blipFill>
          <a:blip r:embed="rId6"/>
          <a:stretch/>
        </p:blipFill>
        <p:spPr>
          <a:xfrm>
            <a:off x="5743080" y="2293920"/>
            <a:ext cx="3904920" cy="406080"/>
          </a:xfrm>
          <a:prstGeom prst="rect">
            <a:avLst/>
          </a:prstGeom>
          <a:ln>
            <a:noFill/>
          </a:ln>
        </p:spPr>
      </p:pic>
      <p:pic>
        <p:nvPicPr>
          <p:cNvPr id="179" name="Рисунок 178"/>
          <p:cNvPicPr/>
          <p:nvPr/>
        </p:nvPicPr>
        <p:blipFill>
          <a:blip r:embed="rId7"/>
          <a:stretch/>
        </p:blipFill>
        <p:spPr>
          <a:xfrm>
            <a:off x="5731200" y="2716920"/>
            <a:ext cx="3844800" cy="155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Платформенная архитектура ИС. Понятие и классификация архитектурных стилей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1" name="Рисунок 180"/>
          <p:cNvPicPr/>
          <p:nvPr/>
        </p:nvPicPr>
        <p:blipFill>
          <a:blip r:embed="rId2"/>
          <a:stretch/>
        </p:blipFill>
        <p:spPr>
          <a:xfrm>
            <a:off x="1641600" y="1116000"/>
            <a:ext cx="4161960" cy="1935000"/>
          </a:xfrm>
          <a:prstGeom prst="rect">
            <a:avLst/>
          </a:prstGeom>
          <a:ln>
            <a:noFill/>
          </a:ln>
        </p:spPr>
      </p:pic>
      <p:pic>
        <p:nvPicPr>
          <p:cNvPr id="182" name="Рисунок 181"/>
          <p:cNvPicPr/>
          <p:nvPr/>
        </p:nvPicPr>
        <p:blipFill>
          <a:blip r:embed="rId3"/>
          <a:stretch/>
        </p:blipFill>
        <p:spPr>
          <a:xfrm>
            <a:off x="1817280" y="2990880"/>
            <a:ext cx="3762720" cy="2679480"/>
          </a:xfrm>
          <a:prstGeom prst="rect">
            <a:avLst/>
          </a:prstGeom>
          <a:ln>
            <a:noFill/>
          </a:ln>
        </p:spPr>
      </p:pic>
      <p:pic>
        <p:nvPicPr>
          <p:cNvPr id="183" name="Рисунок 182"/>
          <p:cNvPicPr/>
          <p:nvPr/>
        </p:nvPicPr>
        <p:blipFill>
          <a:blip r:embed="rId4"/>
          <a:stretch/>
        </p:blipFill>
        <p:spPr>
          <a:xfrm>
            <a:off x="5803560" y="1137960"/>
            <a:ext cx="4065840" cy="1022040"/>
          </a:xfrm>
          <a:prstGeom prst="rect">
            <a:avLst/>
          </a:prstGeom>
          <a:ln>
            <a:noFill/>
          </a:ln>
        </p:spPr>
      </p:pic>
      <p:pic>
        <p:nvPicPr>
          <p:cNvPr id="184" name="Рисунок 183"/>
          <p:cNvPicPr/>
          <p:nvPr/>
        </p:nvPicPr>
        <p:blipFill>
          <a:blip r:embed="rId5"/>
          <a:stretch/>
        </p:blipFill>
        <p:spPr>
          <a:xfrm>
            <a:off x="5760000" y="2160000"/>
            <a:ext cx="4013640" cy="1096560"/>
          </a:xfrm>
          <a:prstGeom prst="rect">
            <a:avLst/>
          </a:prstGeom>
          <a:ln>
            <a:noFill/>
          </a:ln>
        </p:spPr>
      </p:pic>
      <p:pic>
        <p:nvPicPr>
          <p:cNvPr id="185" name="Рисунок 184"/>
          <p:cNvPicPr/>
          <p:nvPr/>
        </p:nvPicPr>
        <p:blipFill>
          <a:blip r:embed="rId6"/>
          <a:stretch/>
        </p:blipFill>
        <p:spPr>
          <a:xfrm>
            <a:off x="5760000" y="3193200"/>
            <a:ext cx="3821400" cy="134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Платформенная архитектура ИС. Понятие и классификация архитектурных стилей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7" name="Рисунок 186"/>
          <p:cNvPicPr/>
          <p:nvPr/>
        </p:nvPicPr>
        <p:blipFill>
          <a:blip r:embed="rId2"/>
          <a:stretch/>
        </p:blipFill>
        <p:spPr>
          <a:xfrm>
            <a:off x="1584000" y="1022040"/>
            <a:ext cx="4051080" cy="2217960"/>
          </a:xfrm>
          <a:prstGeom prst="rect">
            <a:avLst/>
          </a:prstGeom>
          <a:ln>
            <a:noFill/>
          </a:ln>
        </p:spPr>
      </p:pic>
      <p:pic>
        <p:nvPicPr>
          <p:cNvPr id="188" name="Рисунок 187"/>
          <p:cNvPicPr/>
          <p:nvPr/>
        </p:nvPicPr>
        <p:blipFill>
          <a:blip r:embed="rId3"/>
          <a:stretch/>
        </p:blipFill>
        <p:spPr>
          <a:xfrm>
            <a:off x="5760000" y="972000"/>
            <a:ext cx="4032000" cy="223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Платформенная архитектура ИС. Понятие и классификация архитектурных стилей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90" name="Рисунок 189"/>
          <p:cNvPicPr/>
          <p:nvPr/>
        </p:nvPicPr>
        <p:blipFill>
          <a:blip r:embed="rId2"/>
          <a:stretch/>
        </p:blipFill>
        <p:spPr>
          <a:xfrm rot="5392200">
            <a:off x="3607200" y="-148680"/>
            <a:ext cx="4521240" cy="704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Платформенная архитектура ИС. Понятие и классификация архитектурных стилей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92" name="Рисунок 191"/>
          <p:cNvPicPr/>
          <p:nvPr/>
        </p:nvPicPr>
        <p:blipFill>
          <a:blip r:embed="rId2"/>
          <a:stretch/>
        </p:blipFill>
        <p:spPr>
          <a:xfrm>
            <a:off x="1620000" y="1044000"/>
            <a:ext cx="2982240" cy="1082160"/>
          </a:xfrm>
          <a:prstGeom prst="rect">
            <a:avLst/>
          </a:prstGeom>
          <a:ln>
            <a:noFill/>
          </a:ln>
        </p:spPr>
      </p:pic>
      <p:pic>
        <p:nvPicPr>
          <p:cNvPr id="193" name="Рисунок 192"/>
          <p:cNvPicPr/>
          <p:nvPr/>
        </p:nvPicPr>
        <p:blipFill>
          <a:blip r:embed="rId3"/>
          <a:stretch/>
        </p:blipFill>
        <p:spPr>
          <a:xfrm>
            <a:off x="1548000" y="2088000"/>
            <a:ext cx="3044880" cy="3414600"/>
          </a:xfrm>
          <a:prstGeom prst="rect">
            <a:avLst/>
          </a:prstGeom>
          <a:ln>
            <a:noFill/>
          </a:ln>
        </p:spPr>
      </p:pic>
      <p:pic>
        <p:nvPicPr>
          <p:cNvPr id="194" name="Рисунок 193"/>
          <p:cNvPicPr/>
          <p:nvPr/>
        </p:nvPicPr>
        <p:blipFill>
          <a:blip r:embed="rId4"/>
          <a:stretch/>
        </p:blipFill>
        <p:spPr>
          <a:xfrm>
            <a:off x="6696000" y="1059120"/>
            <a:ext cx="2736000" cy="1289160"/>
          </a:xfrm>
          <a:prstGeom prst="rect">
            <a:avLst/>
          </a:prstGeom>
          <a:ln>
            <a:noFill/>
          </a:ln>
        </p:spPr>
      </p:pic>
      <p:pic>
        <p:nvPicPr>
          <p:cNvPr id="195" name="Рисунок 194"/>
          <p:cNvPicPr/>
          <p:nvPr/>
        </p:nvPicPr>
        <p:blipFill>
          <a:blip r:embed="rId5"/>
          <a:stretch/>
        </p:blipFill>
        <p:spPr>
          <a:xfrm>
            <a:off x="6732720" y="2304000"/>
            <a:ext cx="2663280" cy="201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97" name="Рисунок 196"/>
          <p:cNvPicPr/>
          <p:nvPr/>
        </p:nvPicPr>
        <p:blipFill>
          <a:blip r:embed="rId2"/>
          <a:stretch/>
        </p:blipFill>
        <p:spPr>
          <a:xfrm>
            <a:off x="2736000" y="859680"/>
            <a:ext cx="6372000" cy="446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99" name="Рисунок 198"/>
          <p:cNvPicPr/>
          <p:nvPr/>
        </p:nvPicPr>
        <p:blipFill>
          <a:blip r:embed="rId2"/>
          <a:stretch/>
        </p:blipFill>
        <p:spPr>
          <a:xfrm rot="5391600">
            <a:off x="3139200" y="-398880"/>
            <a:ext cx="4491720" cy="707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01" name="Рисунок 200"/>
          <p:cNvPicPr/>
          <p:nvPr/>
        </p:nvPicPr>
        <p:blipFill>
          <a:blip r:embed="rId2"/>
          <a:stretch/>
        </p:blipFill>
        <p:spPr>
          <a:xfrm>
            <a:off x="1585440" y="864000"/>
            <a:ext cx="3612240" cy="1268640"/>
          </a:xfrm>
          <a:prstGeom prst="rect">
            <a:avLst/>
          </a:prstGeom>
          <a:ln>
            <a:noFill/>
          </a:ln>
        </p:spPr>
      </p:pic>
      <p:pic>
        <p:nvPicPr>
          <p:cNvPr id="202" name="Рисунок 201"/>
          <p:cNvPicPr/>
          <p:nvPr/>
        </p:nvPicPr>
        <p:blipFill>
          <a:blip r:embed="rId3"/>
          <a:stretch/>
        </p:blipFill>
        <p:spPr>
          <a:xfrm>
            <a:off x="6192000" y="705960"/>
            <a:ext cx="3600000" cy="3902040"/>
          </a:xfrm>
          <a:prstGeom prst="rect">
            <a:avLst/>
          </a:prstGeom>
          <a:ln>
            <a:noFill/>
          </a:ln>
        </p:spPr>
      </p:pic>
      <p:pic>
        <p:nvPicPr>
          <p:cNvPr id="203" name="Рисунок 202"/>
          <p:cNvPicPr/>
          <p:nvPr/>
        </p:nvPicPr>
        <p:blipFill>
          <a:blip r:embed="rId4"/>
          <a:stretch/>
        </p:blipFill>
        <p:spPr>
          <a:xfrm>
            <a:off x="1549440" y="2187360"/>
            <a:ext cx="3634560" cy="885600"/>
          </a:xfrm>
          <a:prstGeom prst="rect">
            <a:avLst/>
          </a:prstGeom>
          <a:ln>
            <a:noFill/>
          </a:ln>
        </p:spPr>
      </p:pic>
      <p:pic>
        <p:nvPicPr>
          <p:cNvPr id="204" name="Рисунок 203"/>
          <p:cNvPicPr/>
          <p:nvPr/>
        </p:nvPicPr>
        <p:blipFill>
          <a:blip r:embed="rId5"/>
          <a:stretch/>
        </p:blipFill>
        <p:spPr>
          <a:xfrm>
            <a:off x="1656000" y="3240000"/>
            <a:ext cx="3600000" cy="209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Введение в дисциплину. Терминология и документация.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87" name="Рисунок 86"/>
          <p:cNvPicPr/>
          <p:nvPr/>
        </p:nvPicPr>
        <p:blipFill>
          <a:blip r:embed="rId2"/>
          <a:stretch/>
        </p:blipFill>
        <p:spPr>
          <a:xfrm>
            <a:off x="1677240" y="1170000"/>
            <a:ext cx="4226400" cy="4373640"/>
          </a:xfrm>
          <a:prstGeom prst="rect">
            <a:avLst/>
          </a:prstGeom>
          <a:ln>
            <a:noFill/>
          </a:ln>
        </p:spPr>
      </p:pic>
      <p:pic>
        <p:nvPicPr>
          <p:cNvPr id="88" name="Рисунок 87"/>
          <p:cNvPicPr/>
          <p:nvPr/>
        </p:nvPicPr>
        <p:blipFill>
          <a:blip r:embed="rId3"/>
          <a:stretch/>
        </p:blipFill>
        <p:spPr>
          <a:xfrm>
            <a:off x="5832000" y="1224000"/>
            <a:ext cx="4032000" cy="437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06" name="Рисунок 205"/>
          <p:cNvPicPr/>
          <p:nvPr/>
        </p:nvPicPr>
        <p:blipFill>
          <a:blip r:embed="rId2"/>
          <a:stretch/>
        </p:blipFill>
        <p:spPr>
          <a:xfrm>
            <a:off x="1620000" y="936000"/>
            <a:ext cx="3647160" cy="1994760"/>
          </a:xfrm>
          <a:prstGeom prst="rect">
            <a:avLst/>
          </a:prstGeom>
          <a:ln>
            <a:noFill/>
          </a:ln>
        </p:spPr>
      </p:pic>
      <p:pic>
        <p:nvPicPr>
          <p:cNvPr id="207" name="Рисунок 206"/>
          <p:cNvPicPr/>
          <p:nvPr/>
        </p:nvPicPr>
        <p:blipFill>
          <a:blip r:embed="rId3"/>
          <a:stretch/>
        </p:blipFill>
        <p:spPr>
          <a:xfrm>
            <a:off x="1656000" y="3012120"/>
            <a:ext cx="3672000" cy="1307880"/>
          </a:xfrm>
          <a:prstGeom prst="rect">
            <a:avLst/>
          </a:prstGeom>
          <a:ln>
            <a:noFill/>
          </a:ln>
        </p:spPr>
      </p:pic>
      <p:pic>
        <p:nvPicPr>
          <p:cNvPr id="208" name="Рисунок 207"/>
          <p:cNvPicPr/>
          <p:nvPr/>
        </p:nvPicPr>
        <p:blipFill>
          <a:blip r:embed="rId4"/>
          <a:stretch/>
        </p:blipFill>
        <p:spPr>
          <a:xfrm>
            <a:off x="1624680" y="4343040"/>
            <a:ext cx="3703320" cy="948960"/>
          </a:xfrm>
          <a:prstGeom prst="rect">
            <a:avLst/>
          </a:prstGeom>
          <a:ln>
            <a:noFill/>
          </a:ln>
        </p:spPr>
      </p:pic>
      <p:pic>
        <p:nvPicPr>
          <p:cNvPr id="209" name="Рисунок 208"/>
          <p:cNvPicPr/>
          <p:nvPr/>
        </p:nvPicPr>
        <p:blipFill>
          <a:blip r:embed="rId5"/>
          <a:stretch/>
        </p:blipFill>
        <p:spPr>
          <a:xfrm>
            <a:off x="6007320" y="864000"/>
            <a:ext cx="3958920" cy="2520000"/>
          </a:xfrm>
          <a:prstGeom prst="rect">
            <a:avLst/>
          </a:prstGeom>
          <a:ln>
            <a:noFill/>
          </a:ln>
        </p:spPr>
      </p:pic>
      <p:pic>
        <p:nvPicPr>
          <p:cNvPr id="210" name="Рисунок 209"/>
          <p:cNvPicPr/>
          <p:nvPr/>
        </p:nvPicPr>
        <p:blipFill>
          <a:blip r:embed="rId6"/>
          <a:stretch/>
        </p:blipFill>
        <p:spPr>
          <a:xfrm>
            <a:off x="6041520" y="3780000"/>
            <a:ext cx="3822480" cy="108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620000" y="216000"/>
            <a:ext cx="809964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12" name="Рисунок 211"/>
          <p:cNvPicPr/>
          <p:nvPr/>
        </p:nvPicPr>
        <p:blipFill>
          <a:blip r:embed="rId2"/>
          <a:stretch/>
        </p:blipFill>
        <p:spPr>
          <a:xfrm>
            <a:off x="1635120" y="663480"/>
            <a:ext cx="3764880" cy="1479600"/>
          </a:xfrm>
          <a:prstGeom prst="rect">
            <a:avLst/>
          </a:prstGeom>
          <a:ln>
            <a:noFill/>
          </a:ln>
        </p:spPr>
      </p:pic>
      <p:pic>
        <p:nvPicPr>
          <p:cNvPr id="213" name="Рисунок 212"/>
          <p:cNvPicPr/>
          <p:nvPr/>
        </p:nvPicPr>
        <p:blipFill>
          <a:blip r:embed="rId3"/>
          <a:stretch/>
        </p:blipFill>
        <p:spPr>
          <a:xfrm>
            <a:off x="1635120" y="2162160"/>
            <a:ext cx="3764880" cy="1113840"/>
          </a:xfrm>
          <a:prstGeom prst="rect">
            <a:avLst/>
          </a:prstGeom>
          <a:ln>
            <a:noFill/>
          </a:ln>
        </p:spPr>
      </p:pic>
      <p:pic>
        <p:nvPicPr>
          <p:cNvPr id="214" name="Рисунок 213"/>
          <p:cNvPicPr/>
          <p:nvPr/>
        </p:nvPicPr>
        <p:blipFill>
          <a:blip r:embed="rId4"/>
          <a:stretch/>
        </p:blipFill>
        <p:spPr>
          <a:xfrm>
            <a:off x="1599120" y="3240000"/>
            <a:ext cx="3816000" cy="2397600"/>
          </a:xfrm>
          <a:prstGeom prst="rect">
            <a:avLst/>
          </a:prstGeom>
          <a:ln>
            <a:noFill/>
          </a:ln>
        </p:spPr>
      </p:pic>
      <p:pic>
        <p:nvPicPr>
          <p:cNvPr id="215" name="Рисунок 214"/>
          <p:cNvPicPr/>
          <p:nvPr/>
        </p:nvPicPr>
        <p:blipFill>
          <a:blip r:embed="rId5"/>
          <a:stretch/>
        </p:blipFill>
        <p:spPr>
          <a:xfrm>
            <a:off x="6624000" y="32040"/>
            <a:ext cx="3167640" cy="2977920"/>
          </a:xfrm>
          <a:prstGeom prst="rect">
            <a:avLst/>
          </a:prstGeom>
          <a:ln>
            <a:noFill/>
          </a:ln>
        </p:spPr>
      </p:pic>
      <p:pic>
        <p:nvPicPr>
          <p:cNvPr id="216" name="Рисунок 215"/>
          <p:cNvPicPr/>
          <p:nvPr/>
        </p:nvPicPr>
        <p:blipFill>
          <a:blip r:embed="rId6"/>
          <a:stretch/>
        </p:blipFill>
        <p:spPr>
          <a:xfrm>
            <a:off x="6764400" y="2952360"/>
            <a:ext cx="2991600" cy="261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620000" y="216000"/>
            <a:ext cx="809964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18" name="Рисунок 217"/>
          <p:cNvPicPr/>
          <p:nvPr/>
        </p:nvPicPr>
        <p:blipFill>
          <a:blip r:embed="rId2"/>
          <a:stretch/>
        </p:blipFill>
        <p:spPr>
          <a:xfrm>
            <a:off x="2586240" y="883080"/>
            <a:ext cx="5200200" cy="451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620000" y="216000"/>
            <a:ext cx="809964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0" name="Рисунок 219"/>
          <p:cNvPicPr/>
          <p:nvPr/>
        </p:nvPicPr>
        <p:blipFill>
          <a:blip r:embed="rId2"/>
          <a:stretch/>
        </p:blipFill>
        <p:spPr>
          <a:xfrm>
            <a:off x="3096000" y="1044000"/>
            <a:ext cx="4600080" cy="303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620000" y="216000"/>
            <a:ext cx="809964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2" name="Рисунок 221"/>
          <p:cNvPicPr/>
          <p:nvPr/>
        </p:nvPicPr>
        <p:blipFill>
          <a:blip r:embed="rId2"/>
          <a:stretch/>
        </p:blipFill>
        <p:spPr>
          <a:xfrm>
            <a:off x="2695680" y="1416240"/>
            <a:ext cx="4981320" cy="344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620000" y="216000"/>
            <a:ext cx="809964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4" name="Рисунок 223"/>
          <p:cNvPicPr/>
          <p:nvPr/>
        </p:nvPicPr>
        <p:blipFill>
          <a:blip r:embed="rId2"/>
          <a:stretch/>
        </p:blipFill>
        <p:spPr>
          <a:xfrm rot="5397600">
            <a:off x="3453120" y="-307800"/>
            <a:ext cx="4001400" cy="656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620000" y="216000"/>
            <a:ext cx="809964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6" name="Рисунок 225"/>
          <p:cNvPicPr/>
          <p:nvPr/>
        </p:nvPicPr>
        <p:blipFill>
          <a:blip r:embed="rId2"/>
          <a:stretch/>
        </p:blipFill>
        <p:spPr>
          <a:xfrm rot="5389800">
            <a:off x="3481560" y="-445680"/>
            <a:ext cx="4407120" cy="748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620000" y="216000"/>
            <a:ext cx="809964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28" name="Рисунок 227"/>
          <p:cNvPicPr/>
          <p:nvPr/>
        </p:nvPicPr>
        <p:blipFill>
          <a:blip r:embed="rId2"/>
          <a:stretch/>
        </p:blipFill>
        <p:spPr>
          <a:xfrm rot="5399400">
            <a:off x="3736080" y="-469440"/>
            <a:ext cx="3877920" cy="664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620000" y="216000"/>
            <a:ext cx="809964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just"/>
            <a:r>
              <a:rPr lang="ru-RU" sz="2400" b="0" strike="noStrike" spc="-1">
                <a:solidFill>
                  <a:srgbClr val="050505"/>
                </a:solidFill>
                <a:latin typeface="Arial"/>
                <a:ea typeface="Noto Sans CJK SC"/>
              </a:rPr>
              <a:t>Каркасы и интеграция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30" name="Рисунок 229"/>
          <p:cNvPicPr/>
          <p:nvPr/>
        </p:nvPicPr>
        <p:blipFill>
          <a:blip r:embed="rId2"/>
          <a:stretch/>
        </p:blipFill>
        <p:spPr>
          <a:xfrm rot="5401200">
            <a:off x="3670200" y="88920"/>
            <a:ext cx="3535560" cy="567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Введение в дисциплину. Терминология и документация.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90" name="Рисунок 89"/>
          <p:cNvPicPr/>
          <p:nvPr/>
        </p:nvPicPr>
        <p:blipFill>
          <a:blip r:embed="rId2"/>
          <a:stretch/>
        </p:blipFill>
        <p:spPr>
          <a:xfrm>
            <a:off x="1586880" y="1215000"/>
            <a:ext cx="4172760" cy="1880640"/>
          </a:xfrm>
          <a:prstGeom prst="rect">
            <a:avLst/>
          </a:prstGeom>
          <a:ln>
            <a:noFill/>
          </a:ln>
        </p:spPr>
      </p:pic>
      <p:pic>
        <p:nvPicPr>
          <p:cNvPr id="91" name="Рисунок 90"/>
          <p:cNvPicPr/>
          <p:nvPr/>
        </p:nvPicPr>
        <p:blipFill>
          <a:blip r:embed="rId3"/>
          <a:stretch/>
        </p:blipFill>
        <p:spPr>
          <a:xfrm>
            <a:off x="5832000" y="1224000"/>
            <a:ext cx="4085280" cy="401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620000" y="1368000"/>
            <a:ext cx="809964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Рисунок 93"/>
          <p:cNvPicPr/>
          <p:nvPr/>
        </p:nvPicPr>
        <p:blipFill>
          <a:blip r:embed="rId2"/>
          <a:stretch/>
        </p:blipFill>
        <p:spPr>
          <a:xfrm>
            <a:off x="1441080" y="1267920"/>
            <a:ext cx="8644680" cy="409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620000" y="1368000"/>
            <a:ext cx="809964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7" name="Рисунок 96"/>
          <p:cNvPicPr/>
          <p:nvPr/>
        </p:nvPicPr>
        <p:blipFill>
          <a:blip r:embed="rId2"/>
          <a:stretch/>
        </p:blipFill>
        <p:spPr>
          <a:xfrm>
            <a:off x="1656000" y="1407600"/>
            <a:ext cx="8212680" cy="369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99" name="Рисунок 98"/>
          <p:cNvPicPr/>
          <p:nvPr/>
        </p:nvPicPr>
        <p:blipFill>
          <a:blip r:embed="rId2"/>
          <a:stretch/>
        </p:blipFill>
        <p:spPr>
          <a:xfrm>
            <a:off x="1800000" y="958320"/>
            <a:ext cx="7919640" cy="1993320"/>
          </a:xfrm>
          <a:prstGeom prst="rect">
            <a:avLst/>
          </a:prstGeom>
          <a:ln>
            <a:noFill/>
          </a:ln>
        </p:spPr>
      </p:pic>
      <p:pic>
        <p:nvPicPr>
          <p:cNvPr id="100" name="Рисунок 99"/>
          <p:cNvPicPr/>
          <p:nvPr/>
        </p:nvPicPr>
        <p:blipFill>
          <a:blip r:embed="rId3"/>
          <a:stretch/>
        </p:blipFill>
        <p:spPr>
          <a:xfrm>
            <a:off x="1872000" y="3240000"/>
            <a:ext cx="7626240" cy="177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620000" y="216000"/>
            <a:ext cx="8099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marL="432000" indent="-323640" algn="just">
              <a:lnSpc>
                <a:spcPct val="100000"/>
              </a:lnSpc>
              <a:spcAft>
                <a:spcPts val="1060"/>
              </a:spcAft>
              <a:buClr>
                <a:srgbClr val="0066FF"/>
              </a:buClr>
              <a:buSzPct val="40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50505"/>
                </a:solidFill>
                <a:latin typeface="Arial"/>
              </a:rPr>
              <a:t>Информационная система. Классификация.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02" name="Рисунок 101"/>
          <p:cNvPicPr/>
          <p:nvPr/>
        </p:nvPicPr>
        <p:blipFill>
          <a:blip r:embed="rId2"/>
          <a:stretch/>
        </p:blipFill>
        <p:spPr>
          <a:xfrm>
            <a:off x="1579320" y="864000"/>
            <a:ext cx="8505360" cy="2186640"/>
          </a:xfrm>
          <a:prstGeom prst="rect">
            <a:avLst/>
          </a:prstGeom>
          <a:ln>
            <a:noFill/>
          </a:ln>
        </p:spPr>
      </p:pic>
      <p:pic>
        <p:nvPicPr>
          <p:cNvPr id="103" name="Рисунок 102"/>
          <p:cNvPicPr/>
          <p:nvPr/>
        </p:nvPicPr>
        <p:blipFill>
          <a:blip r:embed="rId3"/>
          <a:stretch/>
        </p:blipFill>
        <p:spPr>
          <a:xfrm>
            <a:off x="1697400" y="3051000"/>
            <a:ext cx="8197920" cy="242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Microsoft Office PowerPoint</Application>
  <PresentationFormat>Произвольный</PresentationFormat>
  <Slides>48</Slides>
  <Notes>0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48</vt:i4>
      </vt:variant>
    </vt:vector>
  </HeadingPairs>
  <TitlesOfParts>
    <vt:vector size="50" baseType="lpstr"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</dc:title>
  <dc:subject/>
  <dc:creator/>
  <dc:description/>
  <cp:lastModifiedBy/>
  <cp:revision>6</cp:revision>
  <dcterms:created xsi:type="dcterms:W3CDTF">2021-01-14T11:23:14Z</dcterms:created>
  <dcterms:modified xsi:type="dcterms:W3CDTF">2021-01-19T08:35:21Z</dcterms:modified>
  <dc:language>ru-RU</dc:language>
</cp:coreProperties>
</file>